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15-08-2019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15-08-2019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flipV="1">
            <a:off x="1371600" y="7574280"/>
            <a:ext cx="6629400" cy="45719"/>
          </a:xfrm>
        </p:spPr>
        <p:txBody>
          <a:bodyPr>
            <a:normAutofit fontScale="25000" lnSpcReduction="20000"/>
          </a:bodyPr>
          <a:lstStyle/>
          <a:p>
            <a:endParaRPr lang="en-US" dirty="0"/>
          </a:p>
        </p:txBody>
      </p:sp>
      <p:sp>
        <p:nvSpPr>
          <p:cNvPr id="2" name="Title 1"/>
          <p:cNvSpPr>
            <a:spLocks noGrp="1"/>
          </p:cNvSpPr>
          <p:nvPr>
            <p:ph type="ctrTitle"/>
          </p:nvPr>
        </p:nvSpPr>
        <p:spPr/>
        <p:txBody>
          <a:bodyPr/>
          <a:lstStyle/>
          <a:p>
            <a:r>
              <a:rPr lang="en-US" dirty="0" smtClean="0"/>
              <a:t>ALLIUM SATIVA</a:t>
            </a:r>
            <a:endParaRPr lang="en-US" dirty="0"/>
          </a:p>
        </p:txBody>
      </p:sp>
      <p:pic>
        <p:nvPicPr>
          <p:cNvPr id="1026" name="Picture 2" descr="C:\Users\speed computers.Speedcomputer.000\Desktop\ALLIUM SATIVA 1.jpg"/>
          <p:cNvPicPr>
            <a:picLocks noChangeAspect="1" noChangeArrowheads="1"/>
          </p:cNvPicPr>
          <p:nvPr/>
        </p:nvPicPr>
        <p:blipFill>
          <a:blip r:embed="rId2"/>
          <a:srcRect/>
          <a:stretch>
            <a:fillRect/>
          </a:stretch>
        </p:blipFill>
        <p:spPr bwMode="auto">
          <a:xfrm>
            <a:off x="5562600" y="3733800"/>
            <a:ext cx="3200400" cy="21526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MIND</a:t>
            </a:r>
            <a:endParaRPr lang="en-US" dirty="0"/>
          </a:p>
        </p:txBody>
      </p:sp>
      <p:sp>
        <p:nvSpPr>
          <p:cNvPr id="3" name="Content Placeholder 2"/>
          <p:cNvSpPr>
            <a:spLocks noGrp="1"/>
          </p:cNvSpPr>
          <p:nvPr>
            <p:ph sz="quarter" idx="1"/>
          </p:nvPr>
        </p:nvSpPr>
        <p:spPr>
          <a:xfrm>
            <a:off x="457200" y="838200"/>
            <a:ext cx="8229600" cy="5638800"/>
          </a:xfrm>
        </p:spPr>
        <p:txBody>
          <a:bodyPr>
            <a:normAutofit/>
          </a:bodyPr>
          <a:lstStyle/>
          <a:p>
            <a:pPr fontAlgn="base"/>
            <a:r>
              <a:rPr lang="en-US" dirty="0" smtClean="0">
                <a:latin typeface="Arial Black" pitchFamily="34" charset="0"/>
              </a:rPr>
              <a:t>Weak memory.</a:t>
            </a:r>
          </a:p>
          <a:p>
            <a:pPr fontAlgn="base"/>
            <a:r>
              <a:rPr lang="en-US" dirty="0" smtClean="0">
                <a:latin typeface="Arial Black" pitchFamily="34" charset="0"/>
              </a:rPr>
              <a:t>Lack of ideas.</a:t>
            </a:r>
          </a:p>
          <a:p>
            <a:pPr fontAlgn="base"/>
            <a:r>
              <a:rPr lang="en-US" dirty="0" smtClean="0">
                <a:latin typeface="Arial Black" pitchFamily="34" charset="0"/>
              </a:rPr>
              <a:t>Desire to escape.</a:t>
            </a:r>
          </a:p>
          <a:p>
            <a:pPr fontAlgn="base"/>
            <a:r>
              <a:rPr lang="en-US" dirty="0" smtClean="0">
                <a:latin typeface="Arial Black" pitchFamily="34" charset="0"/>
              </a:rPr>
              <a:t>Sadness when alone ; moral uneasiness  </a:t>
            </a:r>
          </a:p>
          <a:p>
            <a:pPr fontAlgn="base"/>
            <a:r>
              <a:rPr lang="en-US" dirty="0" smtClean="0">
                <a:latin typeface="Arial Black" pitchFamily="34" charset="0"/>
              </a:rPr>
              <a:t>Afraid of never getting well </a:t>
            </a:r>
          </a:p>
          <a:p>
            <a:pPr fontAlgn="base"/>
            <a:r>
              <a:rPr lang="en-US" dirty="0" smtClean="0">
                <a:latin typeface="Arial Black" pitchFamily="34" charset="0"/>
              </a:rPr>
              <a:t>Fear of not being able to bear any kind of medicine ; fear of being poisoned ; sensitiveness ; impatience.</a:t>
            </a:r>
          </a:p>
          <a:p>
            <a:pPr fontAlgn="base"/>
            <a:r>
              <a:rPr lang="en-US" dirty="0" smtClean="0">
                <a:latin typeface="Arial Black" pitchFamily="34" charset="0"/>
              </a:rPr>
              <a:t>Cannot bear anything ; wants many things and is not pleased with any ; every afternoon.</a:t>
            </a:r>
            <a:br>
              <a:rPr lang="en-US" dirty="0" smtClean="0">
                <a:latin typeface="Arial Black" pitchFamily="34" charset="0"/>
              </a:rPr>
            </a:br>
            <a:r>
              <a:rPr lang="en-US" b="1" dirty="0" smtClean="0">
                <a:latin typeface="Arial Black" pitchFamily="34" charset="0"/>
              </a:rPr>
              <a:t>  </a:t>
            </a:r>
            <a:endParaRPr lang="en-US" dirty="0" smtClean="0">
              <a:latin typeface="Arial Black" pitchFamily="34"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HEAD</a:t>
            </a:r>
            <a:endParaRPr lang="en-US" dirty="0"/>
          </a:p>
        </p:txBody>
      </p:sp>
      <p:sp>
        <p:nvSpPr>
          <p:cNvPr id="3" name="Content Placeholder 2"/>
          <p:cNvSpPr>
            <a:spLocks noGrp="1"/>
          </p:cNvSpPr>
          <p:nvPr>
            <p:ph sz="quarter" idx="1"/>
          </p:nvPr>
        </p:nvSpPr>
        <p:spPr>
          <a:xfrm>
            <a:off x="381000" y="914400"/>
            <a:ext cx="8305800" cy="5638800"/>
          </a:xfrm>
        </p:spPr>
        <p:txBody>
          <a:bodyPr>
            <a:normAutofit/>
          </a:bodyPr>
          <a:lstStyle/>
          <a:p>
            <a:pPr fontAlgn="base"/>
            <a:r>
              <a:rPr lang="en-US" dirty="0" smtClean="0">
                <a:latin typeface="Arial Black" pitchFamily="34" charset="0"/>
              </a:rPr>
              <a:t>Heaviness in head : in forehead, can hardly open eyes ; with mucus in throat ; ceases with onset of menses, and returns afterwards.</a:t>
            </a:r>
          </a:p>
          <a:p>
            <a:pPr fontAlgn="base"/>
            <a:r>
              <a:rPr lang="en-US" dirty="0" smtClean="0">
                <a:latin typeface="Arial Black" pitchFamily="34" charset="0"/>
              </a:rPr>
              <a:t>Pulsations in temples.</a:t>
            </a:r>
          </a:p>
          <a:p>
            <a:pPr fontAlgn="base"/>
            <a:r>
              <a:rPr lang="en-US" dirty="0" smtClean="0">
                <a:latin typeface="Arial Black" pitchFamily="34" charset="0"/>
              </a:rPr>
              <a:t>Dull pain in </a:t>
            </a:r>
            <a:r>
              <a:rPr lang="en-US" dirty="0" err="1" smtClean="0">
                <a:latin typeface="Arial Black" pitchFamily="34" charset="0"/>
              </a:rPr>
              <a:t>occiput</a:t>
            </a:r>
            <a:r>
              <a:rPr lang="en-US" dirty="0" smtClean="0">
                <a:latin typeface="Arial Black" pitchFamily="34" charset="0"/>
              </a:rPr>
              <a:t> in morning when lying on back.</a:t>
            </a:r>
          </a:p>
          <a:p>
            <a:pPr fontAlgn="base"/>
            <a:r>
              <a:rPr lang="en-US" dirty="0" smtClean="0">
                <a:latin typeface="Arial Black" pitchFamily="34" charset="0"/>
              </a:rPr>
              <a:t>Pressing pains from within outward.</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EYES</a:t>
            </a:r>
            <a:br>
              <a:rPr lang="en-US" dirty="0" smtClean="0"/>
            </a:br>
            <a:endParaRPr lang="en-US" dirty="0"/>
          </a:p>
        </p:txBody>
      </p:sp>
      <p:sp>
        <p:nvSpPr>
          <p:cNvPr id="3" name="Content Placeholder 2"/>
          <p:cNvSpPr>
            <a:spLocks noGrp="1"/>
          </p:cNvSpPr>
          <p:nvPr>
            <p:ph sz="quarter" idx="1"/>
          </p:nvPr>
        </p:nvSpPr>
        <p:spPr>
          <a:xfrm>
            <a:off x="381000" y="838200"/>
            <a:ext cx="8305800" cy="5562600"/>
          </a:xfrm>
        </p:spPr>
        <p:txBody>
          <a:bodyPr>
            <a:normAutofit/>
          </a:bodyPr>
          <a:lstStyle/>
          <a:p>
            <a:pPr fontAlgn="base"/>
            <a:r>
              <a:rPr lang="en-US" dirty="0" smtClean="0">
                <a:latin typeface="Arial Black" pitchFamily="34" charset="0"/>
              </a:rPr>
              <a:t>Could read only with spectacles ; heaviness in eyes.</a:t>
            </a:r>
          </a:p>
          <a:p>
            <a:pPr fontAlgn="base"/>
            <a:r>
              <a:rPr lang="en-US" b="1" dirty="0" smtClean="0">
                <a:latin typeface="Arial Black" pitchFamily="34" charset="0"/>
              </a:rPr>
              <a:t>Catarrhal </a:t>
            </a:r>
            <a:r>
              <a:rPr lang="en-US" b="1" dirty="0" err="1" smtClean="0">
                <a:latin typeface="Arial Black" pitchFamily="34" charset="0"/>
              </a:rPr>
              <a:t>ophthalmia</a:t>
            </a:r>
            <a:r>
              <a:rPr lang="en-US" b="1" dirty="0" smtClean="0">
                <a:latin typeface="Arial Black" pitchFamily="34" charset="0"/>
              </a:rPr>
              <a:t> at night ; smarting, burning, </a:t>
            </a:r>
            <a:r>
              <a:rPr lang="en-US" b="1" dirty="0" err="1" smtClean="0">
                <a:latin typeface="Arial Black" pitchFamily="34" charset="0"/>
              </a:rPr>
              <a:t>lachrymation</a:t>
            </a:r>
            <a:r>
              <a:rPr lang="en-US" b="1" dirty="0" smtClean="0">
                <a:latin typeface="Arial Black" pitchFamily="34" charset="0"/>
              </a:rPr>
              <a:t> ; eyelids agglutinated ; returns every night when he tries to read.</a:t>
            </a:r>
          </a:p>
          <a:p>
            <a:pPr fontAlgn="base"/>
            <a:r>
              <a:rPr lang="en-US" dirty="0" smtClean="0">
                <a:latin typeface="Arial Black" pitchFamily="34" charset="0"/>
              </a:rPr>
              <a:t>Irritation of eyes.</a:t>
            </a:r>
          </a:p>
          <a:p>
            <a:pPr fontAlgn="base"/>
            <a:r>
              <a:rPr lang="en-US" dirty="0" smtClean="0">
                <a:latin typeface="Arial Black" pitchFamily="34" charset="0"/>
              </a:rPr>
              <a:t>Profuse watering of eyes without </a:t>
            </a:r>
            <a:r>
              <a:rPr lang="en-US" dirty="0" err="1" smtClean="0">
                <a:latin typeface="Arial Black" pitchFamily="34" charset="0"/>
              </a:rPr>
              <a:t>coryza</a:t>
            </a:r>
            <a:r>
              <a:rPr lang="en-US" dirty="0" smtClean="0">
                <a:latin typeface="Arial Black" pitchFamily="34" charset="0"/>
              </a:rPr>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EARS</a:t>
            </a:r>
            <a:endParaRPr lang="en-US" dirty="0"/>
          </a:p>
        </p:txBody>
      </p:sp>
      <p:sp>
        <p:nvSpPr>
          <p:cNvPr id="3" name="Content Placeholder 2"/>
          <p:cNvSpPr>
            <a:spLocks noGrp="1"/>
          </p:cNvSpPr>
          <p:nvPr>
            <p:ph sz="quarter" idx="1"/>
          </p:nvPr>
        </p:nvSpPr>
        <p:spPr>
          <a:xfrm>
            <a:off x="457200" y="1066800"/>
            <a:ext cx="8229600" cy="5059363"/>
          </a:xfrm>
        </p:spPr>
        <p:txBody>
          <a:bodyPr/>
          <a:lstStyle/>
          <a:p>
            <a:pPr fontAlgn="base"/>
            <a:r>
              <a:rPr lang="en-US" dirty="0" smtClean="0">
                <a:latin typeface="Arial Black" pitchFamily="34" charset="0"/>
              </a:rPr>
              <a:t>Deafness of left ear (catarrhal).</a:t>
            </a:r>
          </a:p>
          <a:p>
            <a:pPr fontAlgn="base"/>
            <a:r>
              <a:rPr lang="en-US" dirty="0" smtClean="0">
                <a:latin typeface="Arial Black" pitchFamily="34" charset="0"/>
              </a:rPr>
              <a:t>Hardened earwax (topically with milk).</a:t>
            </a:r>
          </a:p>
          <a:p>
            <a:pPr fontAlgn="base"/>
            <a:r>
              <a:rPr lang="en-US" dirty="0" smtClean="0">
                <a:latin typeface="Arial Black" pitchFamily="34" charset="0"/>
              </a:rPr>
              <a:t>Hardened crusts in outer canal.</a:t>
            </a:r>
          </a:p>
          <a:p>
            <a:pPr fontAlgn="base"/>
            <a:r>
              <a:rPr lang="en-US" b="1" dirty="0" smtClean="0">
                <a:latin typeface="Arial Black" pitchFamily="34" charset="0"/>
              </a:rPr>
              <a:t>He heard better in diseased ear.</a:t>
            </a:r>
            <a:endParaRPr lang="en-US" dirty="0" smtClean="0">
              <a:latin typeface="Arial Black" pitchFamily="34" charset="0"/>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NOSE</a:t>
            </a:r>
            <a:br>
              <a:rPr lang="en-US" dirty="0" smtClean="0"/>
            </a:br>
            <a:endParaRPr lang="en-US" dirty="0"/>
          </a:p>
        </p:txBody>
      </p:sp>
      <p:sp>
        <p:nvSpPr>
          <p:cNvPr id="3" name="Content Placeholder 2"/>
          <p:cNvSpPr>
            <a:spLocks noGrp="1"/>
          </p:cNvSpPr>
          <p:nvPr>
            <p:ph sz="quarter" idx="1"/>
          </p:nvPr>
        </p:nvSpPr>
        <p:spPr/>
        <p:txBody>
          <a:bodyPr>
            <a:normAutofit/>
          </a:bodyPr>
          <a:lstStyle/>
          <a:p>
            <a:pPr fontAlgn="base"/>
            <a:r>
              <a:rPr lang="en-US" dirty="0" smtClean="0">
                <a:latin typeface="Arial Black" pitchFamily="34" charset="0"/>
              </a:rPr>
              <a:t>Increased secretion of nasal mucus, with slight stoppage of both nostrils.</a:t>
            </a:r>
          </a:p>
          <a:p>
            <a:pPr fontAlgn="base"/>
            <a:r>
              <a:rPr lang="en-US" dirty="0" err="1" smtClean="0">
                <a:latin typeface="Arial Black" pitchFamily="34" charset="0"/>
              </a:rPr>
              <a:t>Coryza</a:t>
            </a:r>
            <a:r>
              <a:rPr lang="en-US" dirty="0" smtClean="0">
                <a:latin typeface="Arial Black" pitchFamily="34" charset="0"/>
              </a:rPr>
              <a:t> more dry than fluent, with </a:t>
            </a:r>
            <a:r>
              <a:rPr lang="en-US" dirty="0" err="1" smtClean="0">
                <a:latin typeface="Arial Black" pitchFamily="34" charset="0"/>
              </a:rPr>
              <a:t>pressive</a:t>
            </a:r>
            <a:r>
              <a:rPr lang="en-US" dirty="0" smtClean="0">
                <a:latin typeface="Arial Black" pitchFamily="34" charset="0"/>
              </a:rPr>
              <a:t> pain from above root of nose.</a:t>
            </a:r>
          </a:p>
          <a:p>
            <a:pPr fontAlgn="base"/>
            <a:r>
              <a:rPr lang="en-US" dirty="0" smtClean="0">
                <a:latin typeface="Arial Black" pitchFamily="34" charset="0"/>
              </a:rPr>
              <a:t>Smarting at junction of ala and face, mostly left.</a:t>
            </a:r>
            <a:br>
              <a:rPr lang="en-US" dirty="0" smtClean="0">
                <a:latin typeface="Arial Black" pitchFamily="34" charset="0"/>
              </a:rPr>
            </a:br>
            <a:r>
              <a:rPr lang="en-US" b="1" dirty="0" smtClean="0">
                <a:latin typeface="Arial Black" pitchFamily="34" charset="0"/>
              </a:rPr>
              <a:t>  </a:t>
            </a:r>
            <a:endParaRPr lang="en-US" dirty="0" smtClean="0">
              <a:latin typeface="Arial Black" pitchFamily="34" charset="0"/>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TONGUE</a:t>
            </a:r>
            <a:endParaRPr lang="en-US" dirty="0"/>
          </a:p>
        </p:txBody>
      </p:sp>
      <p:sp>
        <p:nvSpPr>
          <p:cNvPr id="3" name="Content Placeholder 2"/>
          <p:cNvSpPr>
            <a:spLocks noGrp="1"/>
          </p:cNvSpPr>
          <p:nvPr>
            <p:ph sz="quarter" idx="1"/>
          </p:nvPr>
        </p:nvSpPr>
        <p:spPr/>
        <p:txBody>
          <a:bodyPr/>
          <a:lstStyle/>
          <a:p>
            <a:pPr fontAlgn="base">
              <a:buFont typeface="Arial" pitchFamily="34" charset="0"/>
              <a:buChar char="•"/>
            </a:pPr>
            <a:r>
              <a:rPr lang="en-US" dirty="0" smtClean="0">
                <a:latin typeface="Arial Black" pitchFamily="34" charset="0"/>
              </a:rPr>
              <a:t>Taste : hot, as from throat, causing increase of saliva.</a:t>
            </a:r>
          </a:p>
          <a:p>
            <a:pPr fontAlgn="base"/>
            <a:r>
              <a:rPr lang="en-US" dirty="0" smtClean="0">
                <a:latin typeface="Arial Black" pitchFamily="34" charset="0"/>
              </a:rPr>
              <a:t>Tongue furred white, with a disagreeable taste.</a:t>
            </a:r>
          </a:p>
          <a:p>
            <a:pPr fontAlgn="base"/>
            <a:r>
              <a:rPr lang="en-US" b="1" dirty="0" smtClean="0">
                <a:latin typeface="Arial Black" pitchFamily="34" charset="0"/>
              </a:rPr>
              <a:t>Tongue dry at night</a:t>
            </a:r>
            <a:r>
              <a:rPr lang="en-US" b="1" dirty="0" smtClean="0"/>
              <a:t/>
            </a:r>
            <a:br>
              <a:rPr lang="en-US" b="1" dirty="0" smtClean="0"/>
            </a:b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STOMACH</a:t>
            </a:r>
            <a:br>
              <a:rPr lang="en-US" dirty="0" smtClean="0"/>
            </a:br>
            <a:endParaRPr lang="en-US" dirty="0"/>
          </a:p>
        </p:txBody>
      </p:sp>
      <p:sp>
        <p:nvSpPr>
          <p:cNvPr id="3" name="Content Placeholder 2"/>
          <p:cNvSpPr>
            <a:spLocks noGrp="1"/>
          </p:cNvSpPr>
          <p:nvPr>
            <p:ph sz="quarter" idx="1"/>
          </p:nvPr>
        </p:nvSpPr>
        <p:spPr>
          <a:xfrm>
            <a:off x="381000" y="914400"/>
            <a:ext cx="8305800" cy="5562600"/>
          </a:xfrm>
        </p:spPr>
        <p:txBody>
          <a:bodyPr>
            <a:normAutofit/>
          </a:bodyPr>
          <a:lstStyle/>
          <a:p>
            <a:pPr fontAlgn="base"/>
            <a:r>
              <a:rPr lang="en-US" dirty="0" smtClean="0">
                <a:latin typeface="Arial Black" pitchFamily="34" charset="0"/>
              </a:rPr>
              <a:t>Heartburn.</a:t>
            </a:r>
          </a:p>
          <a:p>
            <a:pPr fontAlgn="base"/>
            <a:r>
              <a:rPr lang="en-US" dirty="0" smtClean="0">
                <a:latin typeface="Arial Black" pitchFamily="34" charset="0"/>
              </a:rPr>
              <a:t>Pressure as from a stone.</a:t>
            </a:r>
          </a:p>
          <a:p>
            <a:pPr fontAlgn="base"/>
            <a:r>
              <a:rPr lang="en-US" dirty="0" smtClean="0">
                <a:latin typeface="Arial Black" pitchFamily="34" charset="0"/>
              </a:rPr>
              <a:t>Long-standing dyspepsia, especially in old, fleshy people, whose bowels are disturbed by slightest deviation from a regular diet.</a:t>
            </a:r>
          </a:p>
          <a:p>
            <a:pPr fontAlgn="base"/>
            <a:r>
              <a:rPr lang="en-US" dirty="0" smtClean="0">
                <a:latin typeface="Arial Black" pitchFamily="34" charset="0"/>
              </a:rPr>
              <a:t>In forenoon, pressure in </a:t>
            </a:r>
            <a:r>
              <a:rPr lang="en-US" dirty="0" err="1" smtClean="0">
                <a:latin typeface="Arial Black" pitchFamily="34" charset="0"/>
              </a:rPr>
              <a:t>epigastrium</a:t>
            </a:r>
            <a:r>
              <a:rPr lang="en-US" dirty="0" smtClean="0">
                <a:latin typeface="Arial Black" pitchFamily="34" charset="0"/>
              </a:rPr>
              <a:t> and transverse colon, had to sit bent forward and press with hands.</a:t>
            </a:r>
          </a:p>
          <a:p>
            <a:pPr fontAlgn="base"/>
            <a:r>
              <a:rPr lang="en-US" dirty="0" smtClean="0">
                <a:latin typeface="Arial Black" pitchFamily="34" charset="0"/>
              </a:rPr>
              <a:t>Pain under short ribs, back, right side.</a:t>
            </a:r>
            <a:br>
              <a:rPr lang="en-US" dirty="0" smtClean="0">
                <a:latin typeface="Arial Black" pitchFamily="34" charset="0"/>
              </a:rPr>
            </a:br>
            <a:r>
              <a:rPr lang="en-US" b="1" dirty="0" smtClean="0">
                <a:latin typeface="Arial Black" pitchFamily="34" charset="0"/>
              </a:rPr>
              <a:t>  </a:t>
            </a:r>
            <a:endParaRPr lang="en-US" dirty="0" smtClean="0">
              <a:latin typeface="Arial Black" pitchFamily="34" charset="0"/>
            </a:endParaRPr>
          </a:p>
          <a:p>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ABDOMEN</a:t>
            </a:r>
            <a:br>
              <a:rPr lang="en-US" dirty="0" smtClean="0"/>
            </a:br>
            <a:endParaRPr lang="en-US" dirty="0"/>
          </a:p>
        </p:txBody>
      </p:sp>
      <p:sp>
        <p:nvSpPr>
          <p:cNvPr id="3" name="Content Placeholder 2"/>
          <p:cNvSpPr>
            <a:spLocks noGrp="1"/>
          </p:cNvSpPr>
          <p:nvPr>
            <p:ph sz="quarter" idx="1"/>
          </p:nvPr>
        </p:nvSpPr>
        <p:spPr>
          <a:xfrm>
            <a:off x="304800" y="838200"/>
            <a:ext cx="8382000" cy="5181600"/>
          </a:xfrm>
        </p:spPr>
        <p:txBody>
          <a:bodyPr>
            <a:normAutofit/>
          </a:bodyPr>
          <a:lstStyle/>
          <a:p>
            <a:pPr fontAlgn="base"/>
            <a:r>
              <a:rPr lang="en-US" dirty="0" smtClean="0">
                <a:latin typeface="Arial Black" pitchFamily="34" charset="0"/>
              </a:rPr>
              <a:t>Pain in region of descending colon, just below ribs.</a:t>
            </a:r>
          </a:p>
          <a:p>
            <a:pPr fontAlgn="base"/>
            <a:r>
              <a:rPr lang="en-US" dirty="0" smtClean="0">
                <a:latin typeface="Arial Black" pitchFamily="34" charset="0"/>
              </a:rPr>
              <a:t>Violent burning in </a:t>
            </a:r>
            <a:r>
              <a:rPr lang="en-US" dirty="0" err="1" smtClean="0">
                <a:latin typeface="Arial Black" pitchFamily="34" charset="0"/>
              </a:rPr>
              <a:t>abdomen;</a:t>
            </a:r>
            <a:r>
              <a:rPr lang="en-US" b="1" dirty="0" err="1" smtClean="0">
                <a:latin typeface="Arial Black" pitchFamily="34" charset="0"/>
              </a:rPr>
              <a:t>Wind</a:t>
            </a:r>
            <a:r>
              <a:rPr lang="en-US" b="1" dirty="0" smtClean="0">
                <a:latin typeface="Arial Black" pitchFamily="34" charset="0"/>
              </a:rPr>
              <a:t>-colic.</a:t>
            </a:r>
          </a:p>
          <a:p>
            <a:pPr fontAlgn="base"/>
            <a:r>
              <a:rPr lang="en-US" dirty="0" smtClean="0">
                <a:latin typeface="Arial Black" pitchFamily="34" charset="0"/>
              </a:rPr>
              <a:t>Everything (in abdomen) seems to drag downward.</a:t>
            </a:r>
          </a:p>
          <a:p>
            <a:pPr fontAlgn="base"/>
            <a:r>
              <a:rPr lang="en-US" dirty="0" smtClean="0">
                <a:latin typeface="Arial Black" pitchFamily="34" charset="0"/>
              </a:rPr>
              <a:t>Every step on pavement caused excruciating pain, as if intestines would be torn apart ; &gt; by lying down.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STOOLS AND RECTUM</a:t>
            </a:r>
            <a:br>
              <a:rPr lang="en-US" dirty="0" smtClean="0"/>
            </a:br>
            <a:endParaRPr lang="en-US" dirty="0"/>
          </a:p>
        </p:txBody>
      </p:sp>
      <p:sp>
        <p:nvSpPr>
          <p:cNvPr id="3" name="Content Placeholder 2"/>
          <p:cNvSpPr>
            <a:spLocks noGrp="1"/>
          </p:cNvSpPr>
          <p:nvPr>
            <p:ph sz="quarter" idx="1"/>
          </p:nvPr>
        </p:nvSpPr>
        <p:spPr>
          <a:xfrm>
            <a:off x="457200" y="914400"/>
            <a:ext cx="8229600" cy="5562600"/>
          </a:xfrm>
        </p:spPr>
        <p:txBody>
          <a:bodyPr>
            <a:normAutofit/>
          </a:bodyPr>
          <a:lstStyle/>
          <a:p>
            <a:pPr fontAlgn="base"/>
            <a:r>
              <a:rPr lang="en-US" dirty="0" smtClean="0">
                <a:latin typeface="Arial Black" pitchFamily="34" charset="0"/>
              </a:rPr>
              <a:t>Expels flatus.</a:t>
            </a:r>
          </a:p>
          <a:p>
            <a:pPr fontAlgn="base"/>
            <a:r>
              <a:rPr lang="en-US" dirty="0" smtClean="0">
                <a:latin typeface="Arial Black" pitchFamily="34" charset="0"/>
              </a:rPr>
              <a:t>Stools at first fecal, then watery and hot.</a:t>
            </a:r>
          </a:p>
          <a:p>
            <a:pPr fontAlgn="base"/>
            <a:r>
              <a:rPr lang="en-US" dirty="0" smtClean="0">
                <a:latin typeface="Arial Black" pitchFamily="34" charset="0"/>
              </a:rPr>
              <a:t>Looseness of bowels.</a:t>
            </a:r>
          </a:p>
          <a:p>
            <a:pPr fontAlgn="base"/>
            <a:r>
              <a:rPr lang="en-US" dirty="0" smtClean="0">
                <a:latin typeface="Arial Black" pitchFamily="34" charset="0"/>
              </a:rPr>
              <a:t>Constipation with almost constant dull pains in bowels.</a:t>
            </a:r>
          </a:p>
          <a:p>
            <a:pPr fontAlgn="base"/>
            <a:r>
              <a:rPr lang="en-US" dirty="0" smtClean="0">
                <a:latin typeface="Arial Black" pitchFamily="34" charset="0"/>
              </a:rPr>
              <a:t>Normal stool immediately after a meal.</a:t>
            </a:r>
          </a:p>
          <a:p>
            <a:pPr fontAlgn="base"/>
            <a:r>
              <a:rPr lang="en-US" dirty="0" err="1" smtClean="0">
                <a:latin typeface="Arial Black" pitchFamily="34" charset="0"/>
              </a:rPr>
              <a:t>Prolapsus</a:t>
            </a:r>
            <a:r>
              <a:rPr lang="en-US" dirty="0" smtClean="0">
                <a:latin typeface="Arial Black" pitchFamily="34" charset="0"/>
              </a:rPr>
              <a:t> </a:t>
            </a:r>
            <a:r>
              <a:rPr lang="en-US" dirty="0" err="1" smtClean="0">
                <a:latin typeface="Arial Black" pitchFamily="34" charset="0"/>
              </a:rPr>
              <a:t>ani</a:t>
            </a:r>
            <a:r>
              <a:rPr lang="en-US" dirty="0" smtClean="0">
                <a:latin typeface="Arial Black" pitchFamily="34" charset="0"/>
              </a:rPr>
              <a:t>.</a:t>
            </a:r>
          </a:p>
          <a:p>
            <a:pPr fontAlgn="base"/>
            <a:r>
              <a:rPr lang="en-US" dirty="0" smtClean="0">
                <a:latin typeface="Arial Black" pitchFamily="34" charset="0"/>
              </a:rPr>
              <a:t>Expels worms.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URINARY ORGANS</a:t>
            </a:r>
            <a:endParaRPr lang="en-US" dirty="0"/>
          </a:p>
        </p:txBody>
      </p:sp>
      <p:sp>
        <p:nvSpPr>
          <p:cNvPr id="3" name="Content Placeholder 2"/>
          <p:cNvSpPr>
            <a:spLocks noGrp="1"/>
          </p:cNvSpPr>
          <p:nvPr>
            <p:ph sz="quarter" idx="1"/>
          </p:nvPr>
        </p:nvSpPr>
        <p:spPr>
          <a:xfrm>
            <a:off x="457200" y="1600200"/>
            <a:ext cx="8229600" cy="5029200"/>
          </a:xfrm>
        </p:spPr>
        <p:txBody>
          <a:bodyPr>
            <a:normAutofit/>
          </a:bodyPr>
          <a:lstStyle/>
          <a:p>
            <a:pPr fontAlgn="base"/>
            <a:r>
              <a:rPr lang="en-US" dirty="0" smtClean="0">
                <a:latin typeface="Arial Black" pitchFamily="34" charset="0"/>
              </a:rPr>
              <a:t>Pain in region of kidneys.</a:t>
            </a:r>
          </a:p>
          <a:p>
            <a:pPr fontAlgn="base"/>
            <a:r>
              <a:rPr lang="en-US" dirty="0" smtClean="0">
                <a:latin typeface="Arial Black" pitchFamily="34" charset="0"/>
              </a:rPr>
              <a:t>Bladder distended, could bear no pressure ; continual urging to urinate with passing of a few drops.</a:t>
            </a:r>
          </a:p>
          <a:p>
            <a:pPr fontAlgn="base"/>
            <a:r>
              <a:rPr lang="en-US" dirty="0" smtClean="0">
                <a:latin typeface="Arial Black" pitchFamily="34" charset="0"/>
              </a:rPr>
              <a:t>Ulceration of bladder, caused by calculi.</a:t>
            </a:r>
          </a:p>
          <a:p>
            <a:pPr fontAlgn="base"/>
            <a:r>
              <a:rPr lang="en-US" dirty="0" smtClean="0">
                <a:latin typeface="Arial Black" pitchFamily="34" charset="0"/>
              </a:rPr>
              <a:t>Urine whitish, abundant, becomes cloudy from nitric acid.</a:t>
            </a:r>
          </a:p>
          <a:p>
            <a:pPr fontAlgn="base"/>
            <a:r>
              <a:rPr lang="en-US" dirty="0" smtClean="0">
                <a:latin typeface="Arial Black" pitchFamily="34" charset="0"/>
              </a:rPr>
              <a:t>Urine increased, or lessened in quantity.</a:t>
            </a:r>
          </a:p>
          <a:p>
            <a:pPr fontAlgn="base"/>
            <a:r>
              <a:rPr lang="en-US" b="1" dirty="0" smtClean="0">
                <a:latin typeface="Arial Black" pitchFamily="34" charset="0"/>
              </a:rPr>
              <a:t>Urine dark brown with copious sediment.</a:t>
            </a:r>
            <a:endParaRPr lang="en-US" dirty="0" smtClean="0">
              <a:latin typeface="Arial Black" pitchFamily="34"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DESCRIPTION</a:t>
            </a:r>
            <a:endParaRPr lang="en-US" sz="4400" dirty="0"/>
          </a:p>
        </p:txBody>
      </p:sp>
      <p:sp>
        <p:nvSpPr>
          <p:cNvPr id="3" name="Content Placeholder 2"/>
          <p:cNvSpPr>
            <a:spLocks noGrp="1"/>
          </p:cNvSpPr>
          <p:nvPr>
            <p:ph sz="quarter" idx="1"/>
          </p:nvPr>
        </p:nvSpPr>
        <p:spPr>
          <a:xfrm>
            <a:off x="914400" y="1447800"/>
            <a:ext cx="8001000" cy="4572000"/>
          </a:xfrm>
        </p:spPr>
        <p:txBody>
          <a:bodyPr>
            <a:normAutofit/>
          </a:bodyPr>
          <a:lstStyle/>
          <a:p>
            <a:r>
              <a:rPr lang="en-US" sz="3200" i="1" dirty="0" err="1" smtClean="0">
                <a:latin typeface="Arial Black" pitchFamily="34" charset="0"/>
              </a:rPr>
              <a:t>Allium</a:t>
            </a:r>
            <a:r>
              <a:rPr lang="en-US" sz="3200" i="1" dirty="0" smtClean="0">
                <a:latin typeface="Arial Black" pitchFamily="34" charset="0"/>
              </a:rPr>
              <a:t> </a:t>
            </a:r>
            <a:r>
              <a:rPr lang="en-US" sz="3200" i="1" dirty="0" err="1" smtClean="0">
                <a:latin typeface="Arial Black" pitchFamily="34" charset="0"/>
              </a:rPr>
              <a:t>sativum</a:t>
            </a:r>
            <a:r>
              <a:rPr lang="en-US" sz="3200" dirty="0" smtClean="0">
                <a:latin typeface="Arial Black" pitchFamily="34" charset="0"/>
              </a:rPr>
              <a:t>, commonly known as garlic, is a species in the onion family </a:t>
            </a:r>
            <a:r>
              <a:rPr lang="en-US" sz="3200" i="1" dirty="0" err="1" smtClean="0">
                <a:latin typeface="Arial Black" pitchFamily="34" charset="0"/>
              </a:rPr>
              <a:t>Alliaceae</a:t>
            </a:r>
            <a:endParaRPr lang="en-US" sz="3200" dirty="0" smtClean="0">
              <a:latin typeface="Arial Black" pitchFamily="34" charset="0"/>
            </a:endParaRPr>
          </a:p>
          <a:p>
            <a:r>
              <a:rPr lang="en-US" sz="3200" i="1" dirty="0" err="1" smtClean="0">
                <a:latin typeface="Arial Black" pitchFamily="34" charset="0"/>
              </a:rPr>
              <a:t>Allium</a:t>
            </a:r>
            <a:r>
              <a:rPr lang="en-US" sz="3200" i="1" dirty="0" smtClean="0">
                <a:latin typeface="Arial Black" pitchFamily="34" charset="0"/>
              </a:rPr>
              <a:t> </a:t>
            </a:r>
            <a:r>
              <a:rPr lang="en-US" sz="3200" i="1" dirty="0" err="1" smtClean="0">
                <a:latin typeface="Arial Black" pitchFamily="34" charset="0"/>
              </a:rPr>
              <a:t>sativum</a:t>
            </a:r>
            <a:r>
              <a:rPr lang="en-US" sz="3200" dirty="0" smtClean="0">
                <a:latin typeface="Arial Black" pitchFamily="34" charset="0"/>
              </a:rPr>
              <a:t> is a bulbous plant. It grows up to 1.2 m (4 ft) in height. It is pollinated by bees and other insects.</a:t>
            </a:r>
          </a:p>
          <a:p>
            <a:endParaRPr lang="en-US" sz="3200" dirty="0">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FEMALE SEXUAL ORGANS</a:t>
            </a:r>
            <a:br>
              <a:rPr lang="en-US" dirty="0" smtClean="0"/>
            </a:br>
            <a:endParaRPr lang="en-US" dirty="0"/>
          </a:p>
        </p:txBody>
      </p:sp>
      <p:sp>
        <p:nvSpPr>
          <p:cNvPr id="3" name="Content Placeholder 2"/>
          <p:cNvSpPr>
            <a:spLocks noGrp="1"/>
          </p:cNvSpPr>
          <p:nvPr>
            <p:ph sz="quarter" idx="1"/>
          </p:nvPr>
        </p:nvSpPr>
        <p:spPr/>
        <p:txBody>
          <a:bodyPr>
            <a:normAutofit/>
          </a:bodyPr>
          <a:lstStyle/>
          <a:p>
            <a:pPr fontAlgn="base"/>
            <a:r>
              <a:rPr lang="en-US" dirty="0" smtClean="0">
                <a:latin typeface="Arial Black" pitchFamily="34" charset="0"/>
              </a:rPr>
              <a:t>Menses too early ; headache and dizziness lessen as flow becomes established.</a:t>
            </a:r>
          </a:p>
          <a:p>
            <a:pPr fontAlgn="base"/>
            <a:r>
              <a:rPr lang="en-US" dirty="0" smtClean="0">
                <a:latin typeface="Arial Black" pitchFamily="34" charset="0"/>
              </a:rPr>
              <a:t>Soreness of vulva and thighs during menstrual flow.</a:t>
            </a:r>
          </a:p>
          <a:p>
            <a:pPr fontAlgn="base"/>
            <a:r>
              <a:rPr lang="en-US" dirty="0" smtClean="0">
                <a:latin typeface="Arial Black" pitchFamily="34" charset="0"/>
              </a:rPr>
              <a:t>Pustules on vulva during menses.</a:t>
            </a:r>
          </a:p>
          <a:p>
            <a:pPr fontAlgn="base"/>
            <a:r>
              <a:rPr lang="en-US" dirty="0" smtClean="0">
                <a:latin typeface="Arial Black" pitchFamily="34" charset="0"/>
              </a:rPr>
              <a:t>Bright red spots, with itching and smarting on inside of labia </a:t>
            </a:r>
            <a:r>
              <a:rPr lang="en-US" dirty="0" err="1" smtClean="0">
                <a:latin typeface="Arial Black" pitchFamily="34" charset="0"/>
              </a:rPr>
              <a:t>majora</a:t>
            </a:r>
            <a:r>
              <a:rPr lang="en-US" dirty="0" smtClean="0">
                <a:latin typeface="Arial Black" pitchFamily="34" charset="0"/>
              </a:rPr>
              <a:t> and at vulva.</a:t>
            </a:r>
            <a:br>
              <a:rPr lang="en-US" dirty="0" smtClean="0">
                <a:latin typeface="Arial Black" pitchFamily="34" charset="0"/>
              </a:rPr>
            </a:br>
            <a:r>
              <a:rPr lang="en-US" b="1" dirty="0" smtClean="0">
                <a:latin typeface="Arial Black" pitchFamily="34" charset="0"/>
              </a:rPr>
              <a:t>  </a:t>
            </a:r>
            <a:endParaRPr lang="en-US" dirty="0" smtClean="0">
              <a:latin typeface="Arial Black" pitchFamily="34" charset="0"/>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SYSTEM</a:t>
            </a:r>
            <a:endParaRPr lang="en-US" dirty="0"/>
          </a:p>
        </p:txBody>
      </p:sp>
      <p:sp>
        <p:nvSpPr>
          <p:cNvPr id="3" name="Content Placeholder 2"/>
          <p:cNvSpPr>
            <a:spLocks noGrp="1"/>
          </p:cNvSpPr>
          <p:nvPr>
            <p:ph sz="quarter" idx="1"/>
          </p:nvPr>
        </p:nvSpPr>
        <p:spPr/>
        <p:txBody>
          <a:bodyPr>
            <a:normAutofit/>
          </a:bodyPr>
          <a:lstStyle/>
          <a:p>
            <a:r>
              <a:rPr lang="en-US" dirty="0" smtClean="0">
                <a:latin typeface="Arial Black" pitchFamily="34" charset="0"/>
              </a:rPr>
              <a:t>Chronic cough, </a:t>
            </a:r>
            <a:r>
              <a:rPr lang="en-US" dirty="0" err="1" smtClean="0">
                <a:latin typeface="Arial Black" pitchFamily="34" charset="0"/>
              </a:rPr>
              <a:t>dyspnoea</a:t>
            </a:r>
            <a:r>
              <a:rPr lang="en-US" dirty="0" smtClean="0">
                <a:latin typeface="Arial Black" pitchFamily="34" charset="0"/>
              </a:rPr>
              <a:t> ; ropy sputum.</a:t>
            </a:r>
          </a:p>
          <a:p>
            <a:r>
              <a:rPr lang="en-US" dirty="0" smtClean="0">
                <a:latin typeface="Arial Black" pitchFamily="34" charset="0"/>
              </a:rPr>
              <a:t>Cough hollow, dry, not very frequent.</a:t>
            </a:r>
          </a:p>
          <a:p>
            <a:r>
              <a:rPr lang="en-US" dirty="0" smtClean="0">
                <a:latin typeface="Arial Black" pitchFamily="34" charset="0"/>
              </a:rPr>
              <a:t>Morning cough, after leaving his bed-room, with extremely copious mucous expectoration.</a:t>
            </a:r>
          </a:p>
          <a:p>
            <a:r>
              <a:rPr lang="en-US" dirty="0" smtClean="0">
                <a:latin typeface="Arial Black" pitchFamily="34" charset="0"/>
              </a:rPr>
              <a:t>Cough which seems to come from stomach.</a:t>
            </a:r>
          </a:p>
          <a:p>
            <a:r>
              <a:rPr lang="en-US" dirty="0" smtClean="0">
                <a:latin typeface="Arial Black" pitchFamily="34" charset="0"/>
              </a:rPr>
              <a:t>Dry cough after eating.</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Arial Black" pitchFamily="34" charset="0"/>
              </a:rPr>
              <a:t>Cough which gives rise to a fetid smell.</a:t>
            </a:r>
          </a:p>
          <a:p>
            <a:r>
              <a:rPr lang="en-US" dirty="0" smtClean="0">
                <a:latin typeface="Arial Black" pitchFamily="34" charset="0"/>
              </a:rPr>
              <a:t>Sudden paroxysm of hard dry cough while smoking, obliging him to quit.</a:t>
            </a:r>
          </a:p>
          <a:p>
            <a:r>
              <a:rPr lang="en-US" dirty="0" smtClean="0">
                <a:latin typeface="Arial Black" pitchFamily="34" charset="0"/>
              </a:rPr>
              <a:t>Expectoration of a thin, yellowish, purulent-looking, blood streaked mucus, of a putrid odor.</a:t>
            </a:r>
          </a:p>
          <a:p>
            <a:r>
              <a:rPr lang="en-US" dirty="0" smtClean="0">
                <a:latin typeface="Arial Black" pitchFamily="34" charset="0"/>
              </a:rPr>
              <a:t>Great difficulty in expectorating a glutinous mucus</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EXTREMITY</a:t>
            </a:r>
            <a:endParaRPr lang="en-US" dirty="0"/>
          </a:p>
        </p:txBody>
      </p:sp>
      <p:sp>
        <p:nvSpPr>
          <p:cNvPr id="3" name="Content Placeholder 2"/>
          <p:cNvSpPr>
            <a:spLocks noGrp="1"/>
          </p:cNvSpPr>
          <p:nvPr>
            <p:ph sz="quarter" idx="1"/>
          </p:nvPr>
        </p:nvSpPr>
        <p:spPr>
          <a:xfrm>
            <a:off x="457200" y="990600"/>
            <a:ext cx="8382000" cy="5715000"/>
          </a:xfrm>
        </p:spPr>
        <p:txBody>
          <a:bodyPr>
            <a:normAutofit fontScale="92500"/>
          </a:bodyPr>
          <a:lstStyle/>
          <a:p>
            <a:pPr fontAlgn="base"/>
            <a:r>
              <a:rPr lang="en-US" dirty="0" smtClean="0">
                <a:latin typeface="Arial Black" pitchFamily="34" charset="0"/>
              </a:rPr>
              <a:t>Red spots on hands.</a:t>
            </a:r>
          </a:p>
          <a:p>
            <a:pPr fontAlgn="base"/>
            <a:r>
              <a:rPr lang="en-US" b="1" dirty="0" smtClean="0">
                <a:latin typeface="Arial Black" pitchFamily="34" charset="0"/>
              </a:rPr>
              <a:t>Skin peels off the hand.</a:t>
            </a:r>
          </a:p>
          <a:p>
            <a:pPr fontAlgn="base"/>
            <a:r>
              <a:rPr lang="en-US" b="1" dirty="0" smtClean="0">
                <a:latin typeface="Arial Black" pitchFamily="34" charset="0"/>
              </a:rPr>
              <a:t>Dry heat on back of hands ; slight moisture of palms.</a:t>
            </a:r>
          </a:p>
          <a:p>
            <a:pPr fontAlgn="base"/>
            <a:r>
              <a:rPr lang="en-US" dirty="0" smtClean="0">
                <a:latin typeface="Arial Black" pitchFamily="34" charset="0"/>
              </a:rPr>
              <a:t>Rheumatism of hips.</a:t>
            </a:r>
          </a:p>
          <a:p>
            <a:pPr fontAlgn="base"/>
            <a:r>
              <a:rPr lang="en-US" dirty="0" smtClean="0">
                <a:latin typeface="Arial Black" pitchFamily="34" charset="0"/>
              </a:rPr>
              <a:t>Tearing pain in hip.</a:t>
            </a:r>
          </a:p>
          <a:p>
            <a:pPr fontAlgn="base"/>
            <a:r>
              <a:rPr lang="en-US" dirty="0" smtClean="0">
                <a:latin typeface="Arial Black" pitchFamily="34" charset="0"/>
              </a:rPr>
              <a:t>Intolerable pain confined to common tendon of iliac and </a:t>
            </a:r>
            <a:r>
              <a:rPr lang="en-US" dirty="0" err="1" smtClean="0">
                <a:latin typeface="Arial Black" pitchFamily="34" charset="0"/>
              </a:rPr>
              <a:t>psoas</a:t>
            </a:r>
            <a:r>
              <a:rPr lang="en-US" dirty="0" smtClean="0">
                <a:latin typeface="Arial Black" pitchFamily="34" charset="0"/>
              </a:rPr>
              <a:t> muscles ; &lt; from least movement ; extorts cries when he tries to cross his limbs ; no pain if he lifts leg gently with hand ; &lt; 8 P. M. in bed, cannot then change his position or sleep.</a:t>
            </a:r>
          </a:p>
          <a:p>
            <a:pPr fontAlgn="base"/>
            <a:r>
              <a:rPr lang="en-US" dirty="0" smtClean="0">
                <a:latin typeface="Arial Black" pitchFamily="34" charset="0"/>
              </a:rPr>
              <a:t>Pains in limbs &lt; from changes of temperature and under influence of moist heat.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b="1" dirty="0" smtClean="0">
                <a:latin typeface="Arial Black" pitchFamily="34" charset="0"/>
              </a:rPr>
              <a:t>Weakness of legs ; worse at knees.</a:t>
            </a:r>
          </a:p>
          <a:p>
            <a:pPr fontAlgn="base"/>
            <a:r>
              <a:rPr lang="en-US" b="1" dirty="0" smtClean="0">
                <a:latin typeface="Arial Black" pitchFamily="34" charset="0"/>
              </a:rPr>
              <a:t>Legs do not grow as rapidly as rest of body.</a:t>
            </a:r>
          </a:p>
          <a:p>
            <a:pPr fontAlgn="base"/>
            <a:r>
              <a:rPr lang="en-US" dirty="0" smtClean="0">
                <a:latin typeface="Arial Black" pitchFamily="34" charset="0"/>
              </a:rPr>
              <a:t>Pain as from a sprain in ankle joint.</a:t>
            </a:r>
          </a:p>
          <a:p>
            <a:pPr fontAlgn="base"/>
            <a:r>
              <a:rPr lang="en-US" dirty="0" smtClean="0">
                <a:latin typeface="Arial Black" pitchFamily="34" charset="0"/>
              </a:rPr>
              <a:t>Tearing pain in feet.</a:t>
            </a:r>
          </a:p>
          <a:p>
            <a:pPr fontAlgn="base"/>
            <a:r>
              <a:rPr lang="en-US" dirty="0" smtClean="0">
                <a:latin typeface="Arial Black" pitchFamily="34" charset="0"/>
              </a:rPr>
              <a:t>Sensation of stiffness in feet.</a:t>
            </a:r>
          </a:p>
          <a:p>
            <a:pPr fontAlgn="base"/>
            <a:r>
              <a:rPr lang="en-US" dirty="0" smtClean="0">
                <a:latin typeface="Arial Black" pitchFamily="34" charset="0"/>
              </a:rPr>
              <a:t>Toe joints pain as if sprained.</a:t>
            </a:r>
          </a:p>
          <a:p>
            <a:pPr fontAlgn="base"/>
            <a:r>
              <a:rPr lang="en-US" dirty="0" smtClean="0">
                <a:latin typeface="Arial Black" pitchFamily="34" charset="0"/>
              </a:rPr>
              <a:t>Burning in soles.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FEVER</a:t>
            </a:r>
            <a:endParaRPr lang="en-US" dirty="0"/>
          </a:p>
        </p:txBody>
      </p:sp>
      <p:sp>
        <p:nvSpPr>
          <p:cNvPr id="3" name="Content Placeholder 2"/>
          <p:cNvSpPr>
            <a:spLocks noGrp="1"/>
          </p:cNvSpPr>
          <p:nvPr>
            <p:ph sz="quarter" idx="1"/>
          </p:nvPr>
        </p:nvSpPr>
        <p:spPr/>
        <p:txBody>
          <a:bodyPr/>
          <a:lstStyle/>
          <a:p>
            <a:pPr fontAlgn="base"/>
            <a:r>
              <a:rPr lang="en-US" dirty="0" smtClean="0">
                <a:latin typeface="Arial Black" pitchFamily="34" charset="0"/>
              </a:rPr>
              <a:t>Chilliness and heat alternate, more evenings ; acrid sweat causing itching ; hard pulse.</a:t>
            </a:r>
          </a:p>
          <a:p>
            <a:pPr fontAlgn="base"/>
            <a:r>
              <a:rPr lang="en-US" dirty="0" smtClean="0">
                <a:latin typeface="Arial Black" pitchFamily="34" charset="0"/>
              </a:rPr>
              <a:t>Cold at night in bed.</a:t>
            </a:r>
          </a:p>
          <a:p>
            <a:pPr fontAlgn="base"/>
            <a:r>
              <a:rPr lang="en-US" dirty="0" smtClean="0">
                <a:latin typeface="Arial Black" pitchFamily="34" charset="0"/>
              </a:rPr>
              <a:t>Vomiting during fever.</a:t>
            </a:r>
          </a:p>
          <a:p>
            <a:pPr fontAlgn="base"/>
            <a:r>
              <a:rPr lang="en-US" dirty="0" smtClean="0">
                <a:latin typeface="Arial Black" pitchFamily="34" charset="0"/>
              </a:rPr>
              <a:t>Sweat acrid, offensive.</a:t>
            </a:r>
          </a:p>
          <a:p>
            <a:pPr fontAlgn="base"/>
            <a:r>
              <a:rPr lang="en-US" dirty="0" smtClean="0">
                <a:latin typeface="Arial Black" pitchFamily="34" charset="0"/>
              </a:rPr>
              <a:t>Sweat in afternoon.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a:t>
            </a:r>
            <a:endParaRPr lang="en-US" dirty="0"/>
          </a:p>
        </p:txBody>
      </p:sp>
      <p:sp>
        <p:nvSpPr>
          <p:cNvPr id="3" name="Content Placeholder 2"/>
          <p:cNvSpPr>
            <a:spLocks noGrp="1"/>
          </p:cNvSpPr>
          <p:nvPr>
            <p:ph sz="quarter" idx="1"/>
          </p:nvPr>
        </p:nvSpPr>
        <p:spPr/>
        <p:txBody>
          <a:bodyPr/>
          <a:lstStyle/>
          <a:p>
            <a:pPr fontAlgn="base"/>
            <a:r>
              <a:rPr lang="en-US" dirty="0" smtClean="0">
                <a:latin typeface="Arial Black" pitchFamily="34" charset="0"/>
              </a:rPr>
              <a:t>Skin sensitive ; dry </a:t>
            </a:r>
          </a:p>
          <a:p>
            <a:pPr fontAlgn="base"/>
            <a:r>
              <a:rPr lang="en-US" dirty="0" smtClean="0">
                <a:latin typeface="Arial Black" pitchFamily="34" charset="0"/>
              </a:rPr>
              <a:t>Swelling with itching and burning.</a:t>
            </a:r>
          </a:p>
          <a:p>
            <a:pPr fontAlgn="base"/>
            <a:r>
              <a:rPr lang="en-US" dirty="0" smtClean="0">
                <a:latin typeface="Arial Black" pitchFamily="34" charset="0"/>
              </a:rPr>
              <a:t>Herpetic, itching, burning, red or whitish spots on a swollen surface.</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a:t>
            </a:r>
            <a:endParaRPr lang="en-US" dirty="0"/>
          </a:p>
        </p:txBody>
      </p:sp>
      <p:sp>
        <p:nvSpPr>
          <p:cNvPr id="3" name="Content Placeholder 2"/>
          <p:cNvSpPr>
            <a:spLocks noGrp="1"/>
          </p:cNvSpPr>
          <p:nvPr>
            <p:ph sz="quarter" idx="1"/>
          </p:nvPr>
        </p:nvSpPr>
        <p:spPr/>
        <p:txBody>
          <a:bodyPr>
            <a:normAutofit/>
          </a:bodyPr>
          <a:lstStyle/>
          <a:p>
            <a:pPr fontAlgn="base"/>
            <a:r>
              <a:rPr lang="en-US" dirty="0" smtClean="0">
                <a:latin typeface="Arial Black" pitchFamily="34" charset="0"/>
              </a:rPr>
              <a:t>Similar to : </a:t>
            </a:r>
            <a:r>
              <a:rPr lang="en-US" i="1" dirty="0" smtClean="0">
                <a:latin typeface="Arial Black" pitchFamily="34" charset="0"/>
              </a:rPr>
              <a:t>Bryon. ; </a:t>
            </a:r>
            <a:r>
              <a:rPr lang="en-US" i="1" dirty="0" err="1" smtClean="0">
                <a:latin typeface="Arial Black" pitchFamily="34" charset="0"/>
              </a:rPr>
              <a:t>Capsic</a:t>
            </a:r>
            <a:r>
              <a:rPr lang="en-US" dirty="0" smtClean="0">
                <a:latin typeface="Arial Black" pitchFamily="34" charset="0"/>
              </a:rPr>
              <a:t>. (asthma, fetid breath with cough) ; </a:t>
            </a:r>
            <a:r>
              <a:rPr lang="en-US" i="1" dirty="0" err="1" smtClean="0">
                <a:latin typeface="Arial Black" pitchFamily="34" charset="0"/>
              </a:rPr>
              <a:t>Coloc</a:t>
            </a:r>
            <a:r>
              <a:rPr lang="en-US" dirty="0" smtClean="0">
                <a:latin typeface="Arial Black" pitchFamily="34" charset="0"/>
              </a:rPr>
              <a:t>. (colic, hip-pain) ; </a:t>
            </a:r>
            <a:r>
              <a:rPr lang="en-US" i="1" dirty="0" err="1" smtClean="0">
                <a:latin typeface="Arial Black" pitchFamily="34" charset="0"/>
              </a:rPr>
              <a:t>Ignat</a:t>
            </a:r>
            <a:r>
              <a:rPr lang="en-US" i="1" dirty="0" smtClean="0">
                <a:latin typeface="Arial Black" pitchFamily="34" charset="0"/>
              </a:rPr>
              <a:t>. ; </a:t>
            </a:r>
            <a:r>
              <a:rPr lang="en-US" i="1" dirty="0" err="1" smtClean="0">
                <a:latin typeface="Arial Black" pitchFamily="34" charset="0"/>
              </a:rPr>
              <a:t>Lycop</a:t>
            </a:r>
            <a:r>
              <a:rPr lang="en-US" i="1" dirty="0" smtClean="0">
                <a:latin typeface="Arial Black" pitchFamily="34" charset="0"/>
              </a:rPr>
              <a:t>. ; </a:t>
            </a:r>
            <a:r>
              <a:rPr lang="en-US" i="1" dirty="0" err="1" smtClean="0">
                <a:latin typeface="Arial Black" pitchFamily="34" charset="0"/>
              </a:rPr>
              <a:t>Nux</a:t>
            </a:r>
            <a:r>
              <a:rPr lang="en-US" i="1" dirty="0" smtClean="0">
                <a:latin typeface="Arial Black" pitchFamily="34" charset="0"/>
              </a:rPr>
              <a:t> </a:t>
            </a:r>
            <a:r>
              <a:rPr lang="en-US" i="1" dirty="0" err="1" smtClean="0">
                <a:latin typeface="Arial Black" pitchFamily="34" charset="0"/>
              </a:rPr>
              <a:t>vom</a:t>
            </a:r>
            <a:r>
              <a:rPr lang="en-US" dirty="0" smtClean="0">
                <a:latin typeface="Arial Black" pitchFamily="34" charset="0"/>
              </a:rPr>
              <a:t>. and </a:t>
            </a:r>
            <a:r>
              <a:rPr lang="en-US" i="1" dirty="0" err="1" smtClean="0">
                <a:latin typeface="Arial Black" pitchFamily="34" charset="0"/>
              </a:rPr>
              <a:t>Senega</a:t>
            </a:r>
            <a:r>
              <a:rPr lang="en-US" dirty="0" smtClean="0">
                <a:latin typeface="Arial Black" pitchFamily="34" charset="0"/>
              </a:rPr>
              <a:t>.</a:t>
            </a:r>
          </a:p>
          <a:p>
            <a:pPr fontAlgn="base"/>
            <a:r>
              <a:rPr lang="en-US" dirty="0" smtClean="0">
                <a:latin typeface="Arial Black" pitchFamily="34" charset="0"/>
              </a:rPr>
              <a:t>Not following well : </a:t>
            </a:r>
            <a:r>
              <a:rPr lang="en-US" i="1" dirty="0" smtClean="0">
                <a:latin typeface="Arial Black" pitchFamily="34" charset="0"/>
              </a:rPr>
              <a:t>Aloes, All </a:t>
            </a:r>
            <a:r>
              <a:rPr lang="en-US" i="1" dirty="0" err="1" smtClean="0">
                <a:latin typeface="Arial Black" pitchFamily="34" charset="0"/>
              </a:rPr>
              <a:t>cep</a:t>
            </a:r>
            <a:r>
              <a:rPr lang="en-US" i="1" dirty="0" smtClean="0">
                <a:latin typeface="Arial Black" pitchFamily="34" charset="0"/>
              </a:rPr>
              <a:t>., </a:t>
            </a:r>
            <a:r>
              <a:rPr lang="en-US" i="1" dirty="0" err="1" smtClean="0">
                <a:latin typeface="Arial Black" pitchFamily="34" charset="0"/>
              </a:rPr>
              <a:t>Scilla</a:t>
            </a:r>
            <a:r>
              <a:rPr lang="en-US" dirty="0" smtClean="0">
                <a:latin typeface="Arial Black" pitchFamily="34" charset="0"/>
              </a:rPr>
              <a:t>.</a:t>
            </a:r>
          </a:p>
          <a:p>
            <a:pPr fontAlgn="base"/>
            <a:r>
              <a:rPr lang="en-US" dirty="0" smtClean="0">
                <a:latin typeface="Arial Black" pitchFamily="34" charset="0"/>
              </a:rPr>
              <a:t>Complementary to </a:t>
            </a:r>
            <a:r>
              <a:rPr lang="en-US" i="1" dirty="0" err="1" smtClean="0">
                <a:latin typeface="Arial Black" pitchFamily="34" charset="0"/>
              </a:rPr>
              <a:t>Arsen</a:t>
            </a:r>
            <a:r>
              <a:rPr lang="en-US" dirty="0" smtClean="0">
                <a:latin typeface="Arial Black" pitchFamily="34" charset="0"/>
              </a:rPr>
              <a:t>., especially in catarrh, asthma and effects of overexertion.</a:t>
            </a:r>
          </a:p>
          <a:p>
            <a:pPr fontAlgn="base"/>
            <a:r>
              <a:rPr lang="en-US" dirty="0" smtClean="0">
                <a:latin typeface="Arial Black" pitchFamily="34" charset="0"/>
              </a:rPr>
              <a:t>Antidote to </a:t>
            </a:r>
            <a:r>
              <a:rPr lang="en-US" i="1" dirty="0" err="1" smtClean="0">
                <a:latin typeface="Arial Black" pitchFamily="34" charset="0"/>
              </a:rPr>
              <a:t>Allium</a:t>
            </a:r>
            <a:r>
              <a:rPr lang="en-US" i="1" dirty="0" smtClean="0">
                <a:latin typeface="Arial Black" pitchFamily="34" charset="0"/>
              </a:rPr>
              <a:t> sat</a:t>
            </a:r>
            <a:r>
              <a:rPr lang="en-US" dirty="0" smtClean="0">
                <a:latin typeface="Arial Black" pitchFamily="34" charset="0"/>
              </a:rPr>
              <a:t>. : </a:t>
            </a:r>
            <a:r>
              <a:rPr lang="en-US" i="1" dirty="0" err="1" smtClean="0">
                <a:latin typeface="Arial Black" pitchFamily="34" charset="0"/>
              </a:rPr>
              <a:t>Lycop</a:t>
            </a:r>
            <a:r>
              <a:rPr lang="en-US" dirty="0" smtClean="0">
                <a:latin typeface="Arial Black" pitchFamily="34" charset="0"/>
              </a:rPr>
              <a:t>.</a:t>
            </a:r>
          </a:p>
          <a:p>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Origin and major types</a:t>
            </a:r>
            <a:endParaRPr lang="en-US" sz="4800" dirty="0"/>
          </a:p>
        </p:txBody>
      </p:sp>
      <p:sp>
        <p:nvSpPr>
          <p:cNvPr id="3" name="Content Placeholder 2"/>
          <p:cNvSpPr>
            <a:spLocks noGrp="1"/>
          </p:cNvSpPr>
          <p:nvPr>
            <p:ph sz="quarter" idx="1"/>
          </p:nvPr>
        </p:nvSpPr>
        <p:spPr/>
        <p:txBody>
          <a:bodyPr>
            <a:normAutofit/>
          </a:bodyPr>
          <a:lstStyle/>
          <a:p>
            <a:r>
              <a:rPr lang="en-US" i="1" dirty="0" err="1" smtClean="0">
                <a:latin typeface="Arial Black" pitchFamily="34" charset="0"/>
              </a:rPr>
              <a:t>Allium</a:t>
            </a:r>
            <a:r>
              <a:rPr lang="en-US" i="1" dirty="0" smtClean="0">
                <a:latin typeface="Arial Black" pitchFamily="34" charset="0"/>
              </a:rPr>
              <a:t> </a:t>
            </a:r>
            <a:r>
              <a:rPr lang="en-US" i="1" dirty="0" err="1" smtClean="0">
                <a:latin typeface="Arial Black" pitchFamily="34" charset="0"/>
              </a:rPr>
              <a:t>sativum</a:t>
            </a:r>
            <a:r>
              <a:rPr lang="en-US" dirty="0" smtClean="0">
                <a:latin typeface="Arial Black" pitchFamily="34" charset="0"/>
              </a:rPr>
              <a:t> grows in the wild in areas where it has become naturalized. </a:t>
            </a:r>
          </a:p>
          <a:p>
            <a:r>
              <a:rPr lang="en-US" dirty="0" smtClean="0">
                <a:latin typeface="Arial Black" pitchFamily="34" charset="0"/>
              </a:rPr>
              <a:t>The "wild garlic", "crow garlic", and "field garlic" of Britain are members of the species </a:t>
            </a:r>
            <a:r>
              <a:rPr lang="en-US" i="1" dirty="0" err="1" smtClean="0">
                <a:latin typeface="Arial Black" pitchFamily="34" charset="0"/>
              </a:rPr>
              <a:t>Allium</a:t>
            </a:r>
            <a:r>
              <a:rPr lang="en-US" i="1" dirty="0" smtClean="0">
                <a:latin typeface="Arial Black" pitchFamily="34" charset="0"/>
              </a:rPr>
              <a:t> </a:t>
            </a:r>
            <a:r>
              <a:rPr lang="en-US" i="1" dirty="0" err="1" smtClean="0">
                <a:latin typeface="Arial Black" pitchFamily="34" charset="0"/>
              </a:rPr>
              <a:t>ursinum</a:t>
            </a:r>
            <a:r>
              <a:rPr lang="en-US" dirty="0" smtClean="0">
                <a:latin typeface="Arial Black" pitchFamily="34" charset="0"/>
              </a:rPr>
              <a:t>, </a:t>
            </a:r>
            <a:r>
              <a:rPr lang="en-US" i="1" dirty="0" err="1" smtClean="0">
                <a:latin typeface="Arial Black" pitchFamily="34" charset="0"/>
              </a:rPr>
              <a:t>Allium</a:t>
            </a:r>
            <a:r>
              <a:rPr lang="en-US" i="1" dirty="0" smtClean="0">
                <a:latin typeface="Arial Black" pitchFamily="34" charset="0"/>
              </a:rPr>
              <a:t> </a:t>
            </a:r>
            <a:r>
              <a:rPr lang="en-US" i="1" dirty="0" err="1" smtClean="0">
                <a:latin typeface="Arial Black" pitchFamily="34" charset="0"/>
              </a:rPr>
              <a:t>vineale</a:t>
            </a:r>
            <a:r>
              <a:rPr lang="en-US" dirty="0" smtClean="0">
                <a:latin typeface="Arial Black" pitchFamily="34" charset="0"/>
              </a:rPr>
              <a:t>, and </a:t>
            </a:r>
            <a:r>
              <a:rPr lang="en-US" i="1" dirty="0" err="1" smtClean="0">
                <a:latin typeface="Arial Black" pitchFamily="34" charset="0"/>
              </a:rPr>
              <a:t>Allium</a:t>
            </a:r>
            <a:r>
              <a:rPr lang="en-US" i="1" dirty="0" smtClean="0">
                <a:latin typeface="Arial Black" pitchFamily="34" charset="0"/>
              </a:rPr>
              <a:t> </a:t>
            </a:r>
            <a:r>
              <a:rPr lang="en-US" i="1" dirty="0" err="1" smtClean="0">
                <a:latin typeface="Arial Black" pitchFamily="34" charset="0"/>
              </a:rPr>
              <a:t>oleraceum</a:t>
            </a:r>
            <a:r>
              <a:rPr lang="en-US" dirty="0" smtClean="0">
                <a:latin typeface="Arial Black" pitchFamily="34" charset="0"/>
              </a:rPr>
              <a:t>, respectively. </a:t>
            </a:r>
          </a:p>
          <a:p>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2"/>
          </a:xfrm>
        </p:spPr>
        <p:txBody>
          <a:bodyPr>
            <a:noAutofit/>
          </a:bodyPr>
          <a:lstStyle/>
          <a:p>
            <a:r>
              <a:rPr lang="en-US" sz="4800" b="1" dirty="0" smtClean="0"/>
              <a:t>Historical use</a:t>
            </a:r>
            <a:endParaRPr lang="en-US" sz="4800" dirty="0"/>
          </a:p>
        </p:txBody>
      </p:sp>
      <p:sp>
        <p:nvSpPr>
          <p:cNvPr id="3" name="Content Placeholder 2"/>
          <p:cNvSpPr>
            <a:spLocks noGrp="1"/>
          </p:cNvSpPr>
          <p:nvPr>
            <p:ph sz="quarter" idx="1"/>
          </p:nvPr>
        </p:nvSpPr>
        <p:spPr>
          <a:xfrm>
            <a:off x="457200" y="990600"/>
            <a:ext cx="8229600" cy="5562600"/>
          </a:xfrm>
        </p:spPr>
        <p:txBody>
          <a:bodyPr>
            <a:noAutofit/>
          </a:bodyPr>
          <a:lstStyle/>
          <a:p>
            <a:r>
              <a:rPr lang="en-US" sz="2800" dirty="0" smtClean="0">
                <a:latin typeface="Arial Black" pitchFamily="34" charset="0"/>
              </a:rPr>
              <a:t>The use of garlic in China dates back thousands of years. It was consumed by ancient Greek and Roman soldiers, sailors, and rural classes .</a:t>
            </a:r>
          </a:p>
          <a:p>
            <a:r>
              <a:rPr lang="en-US" sz="2800" dirty="0" smtClean="0">
                <a:latin typeface="Arial Black" pitchFamily="34" charset="0"/>
              </a:rPr>
              <a:t> Alexander </a:t>
            </a:r>
            <a:r>
              <a:rPr lang="en-US" sz="2800" dirty="0" err="1" smtClean="0">
                <a:latin typeface="Arial Black" pitchFamily="34" charset="0"/>
              </a:rPr>
              <a:t>Neckam</a:t>
            </a:r>
            <a:r>
              <a:rPr lang="en-US" sz="2800" dirty="0" smtClean="0">
                <a:latin typeface="Arial Black" pitchFamily="34" charset="0"/>
              </a:rPr>
              <a:t>, a writer of the 12th century discussed it as a palliative for the heat of the sun in field labor. Garlic was placed by the ancient Greeks on the piles of stones at crossroads, as a supper for Hecate.</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668963"/>
          </a:xfrm>
        </p:spPr>
        <p:txBody>
          <a:bodyPr>
            <a:normAutofit/>
          </a:bodyPr>
          <a:lstStyle/>
          <a:p>
            <a:r>
              <a:rPr lang="en-US" dirty="0" smtClean="0">
                <a:latin typeface="Arial Black" pitchFamily="34" charset="0"/>
              </a:rPr>
              <a:t>In the 17th century Dr Thomas Sydenham valued it as an application in confluent smallpox, and William Cullen's </a:t>
            </a:r>
            <a:r>
              <a:rPr lang="en-US" i="1" dirty="0" err="1" smtClean="0">
                <a:latin typeface="Arial Black" pitchFamily="34" charset="0"/>
              </a:rPr>
              <a:t>Materia</a:t>
            </a:r>
            <a:r>
              <a:rPr lang="en-US" i="1" dirty="0" smtClean="0">
                <a:latin typeface="Arial Black" pitchFamily="34" charset="0"/>
              </a:rPr>
              <a:t> </a:t>
            </a:r>
            <a:r>
              <a:rPr lang="en-US" i="1" dirty="0" err="1" smtClean="0">
                <a:latin typeface="Arial Black" pitchFamily="34" charset="0"/>
              </a:rPr>
              <a:t>Medica</a:t>
            </a:r>
            <a:r>
              <a:rPr lang="en-US" dirty="0" smtClean="0">
                <a:latin typeface="Arial Black" pitchFamily="34" charset="0"/>
              </a:rPr>
              <a:t> of 1789  found some </a:t>
            </a:r>
            <a:r>
              <a:rPr lang="en-US" dirty="0" err="1" smtClean="0">
                <a:latin typeface="Arial Black" pitchFamily="34" charset="0"/>
              </a:rPr>
              <a:t>dropsies</a:t>
            </a:r>
            <a:r>
              <a:rPr lang="en-US" dirty="0" smtClean="0">
                <a:latin typeface="Arial Black" pitchFamily="34" charset="0"/>
              </a:rPr>
              <a:t> cured by it alone.</a:t>
            </a:r>
          </a:p>
          <a:p>
            <a:r>
              <a:rPr lang="en-US" dirty="0" smtClean="0">
                <a:latin typeface="Arial Black" pitchFamily="34" charset="0"/>
              </a:rPr>
              <a:t>Garlic was rare in traditional English cuisine and has been a much more common ingredient in Mediterranean Europe.</a:t>
            </a:r>
          </a:p>
          <a:p>
            <a:r>
              <a:rPr lang="en-US" dirty="0" smtClean="0">
                <a:latin typeface="Arial Black" pitchFamily="34" charset="0"/>
              </a:rPr>
              <a:t> Garlic was used as an antiseptic to prevent gangrene during World Wars I and II</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r>
              <a:rPr lang="en-US" sz="5300" b="1" dirty="0" smtClean="0"/>
              <a:t/>
            </a:r>
            <a:br>
              <a:rPr lang="en-US" sz="5300" b="1" dirty="0" smtClean="0"/>
            </a:br>
            <a:r>
              <a:rPr lang="en-US" sz="5300" b="1" dirty="0" smtClean="0"/>
              <a:t>RESEARCH</a:t>
            </a:r>
            <a:endParaRPr lang="en-US" sz="5300" dirty="0"/>
          </a:p>
        </p:txBody>
      </p:sp>
      <p:sp>
        <p:nvSpPr>
          <p:cNvPr id="3" name="Content Placeholder 2"/>
          <p:cNvSpPr>
            <a:spLocks noGrp="1"/>
          </p:cNvSpPr>
          <p:nvPr>
            <p:ph sz="quarter" idx="1"/>
          </p:nvPr>
        </p:nvSpPr>
        <p:spPr>
          <a:xfrm>
            <a:off x="457200" y="914400"/>
            <a:ext cx="8458200" cy="5638800"/>
          </a:xfrm>
        </p:spPr>
        <p:txBody>
          <a:bodyPr>
            <a:normAutofit fontScale="92500" lnSpcReduction="10000"/>
          </a:bodyPr>
          <a:lstStyle/>
          <a:p>
            <a:pPr>
              <a:buNone/>
            </a:pPr>
            <a:r>
              <a:rPr lang="en-US" b="1" dirty="0" smtClean="0">
                <a:latin typeface="Arial Black" pitchFamily="34" charset="0"/>
              </a:rPr>
              <a:t>Cardiovascular</a:t>
            </a:r>
          </a:p>
          <a:p>
            <a:r>
              <a:rPr lang="en-US" dirty="0" smtClean="0">
                <a:latin typeface="Arial Black" pitchFamily="34" charset="0"/>
              </a:rPr>
              <a:t>A great deal of low quality clinical research has been conducted to determine the effect of garlic on preventing cardiovascular diseases and on various biomarkers of cardiovascular health, but as of 2015, the results were contradictory and it was not known if there are any effects. </a:t>
            </a:r>
          </a:p>
          <a:p>
            <a:r>
              <a:rPr lang="en-US" dirty="0" smtClean="0">
                <a:latin typeface="Arial Black" pitchFamily="34" charset="0"/>
              </a:rPr>
              <a:t>A 2016 meta-analysis indicated there was no effect of garlic consumption on blood levels of lipoprotein, a marker of </a:t>
            </a:r>
            <a:r>
              <a:rPr lang="en-US" dirty="0" err="1" smtClean="0">
                <a:latin typeface="Arial Black" pitchFamily="34" charset="0"/>
              </a:rPr>
              <a:t>atherosclerosis.Because</a:t>
            </a:r>
            <a:r>
              <a:rPr lang="en-US" dirty="0" smtClean="0">
                <a:latin typeface="Arial Black" pitchFamily="34" charset="0"/>
              </a:rPr>
              <a:t> garlic might reduce platelet aggregation, people taking anticoagulant medication are cautioned about consuming garlic.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CANCER</a:t>
            </a:r>
            <a:endParaRPr lang="en-US" dirty="0"/>
          </a:p>
        </p:txBody>
      </p:sp>
      <p:sp>
        <p:nvSpPr>
          <p:cNvPr id="3" name="Content Placeholder 2"/>
          <p:cNvSpPr>
            <a:spLocks noGrp="1"/>
          </p:cNvSpPr>
          <p:nvPr>
            <p:ph sz="quarter" idx="1"/>
          </p:nvPr>
        </p:nvSpPr>
        <p:spPr>
          <a:xfrm>
            <a:off x="457200" y="1143000"/>
            <a:ext cx="8229600" cy="4983163"/>
          </a:xfrm>
        </p:spPr>
        <p:txBody>
          <a:bodyPr/>
          <a:lstStyle/>
          <a:p>
            <a:r>
              <a:rPr lang="en-US" dirty="0" smtClean="0">
                <a:latin typeface="Arial Black" pitchFamily="34" charset="0"/>
              </a:rPr>
              <a:t>A 2016 meta-analysis of case-control and cohort studies found a moderate inverse association between garlic intake and some cancers of the upper digestive tract.</a:t>
            </a:r>
          </a:p>
          <a:p>
            <a:r>
              <a:rPr lang="en-US" dirty="0" smtClean="0">
                <a:latin typeface="Arial Black" pitchFamily="34" charset="0"/>
              </a:rPr>
              <a:t>A 2016 meta-analysis found no effect of garlic on colorectal cancer.</a:t>
            </a:r>
            <a:endParaRPr lang="en-US" baseline="30000" dirty="0" smtClean="0">
              <a:latin typeface="Arial Black" pitchFamily="34" charset="0"/>
            </a:endParaRPr>
          </a:p>
          <a:p>
            <a:r>
              <a:rPr lang="en-US" dirty="0" smtClean="0">
                <a:latin typeface="Arial Black" pitchFamily="34" charset="0"/>
              </a:rPr>
              <a:t> A 2014 meta-analysis found garlic supplements or </a:t>
            </a:r>
            <a:r>
              <a:rPr lang="en-US" dirty="0" err="1" smtClean="0">
                <a:latin typeface="Arial Black" pitchFamily="34" charset="0"/>
              </a:rPr>
              <a:t>allium</a:t>
            </a:r>
            <a:r>
              <a:rPr lang="en-US" dirty="0" smtClean="0">
                <a:latin typeface="Arial Black" pitchFamily="34" charset="0"/>
              </a:rPr>
              <a:t> vegetables to have no effect on colorectal cancers.</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b="1" dirty="0" smtClean="0"/>
              <a:t>Adverse effects and toxicology</a:t>
            </a:r>
            <a:endParaRPr lang="en-US" dirty="0"/>
          </a:p>
        </p:txBody>
      </p:sp>
      <p:sp>
        <p:nvSpPr>
          <p:cNvPr id="3" name="Content Placeholder 2"/>
          <p:cNvSpPr>
            <a:spLocks noGrp="1"/>
          </p:cNvSpPr>
          <p:nvPr>
            <p:ph sz="quarter" idx="1"/>
          </p:nvPr>
        </p:nvSpPr>
        <p:spPr>
          <a:xfrm>
            <a:off x="304800" y="1066800"/>
            <a:ext cx="8610600" cy="5410200"/>
          </a:xfrm>
        </p:spPr>
        <p:txBody>
          <a:bodyPr>
            <a:normAutofit fontScale="85000" lnSpcReduction="10000"/>
          </a:bodyPr>
          <a:lstStyle/>
          <a:p>
            <a:r>
              <a:rPr lang="en-US" dirty="0" smtClean="0">
                <a:latin typeface="Arial Black" pitchFamily="34" charset="0"/>
              </a:rPr>
              <a:t>Garlic is known to cause bad breath (halitosis) and body odor, described as a pungent "garlicky" smell to sweat. This is caused by </a:t>
            </a:r>
            <a:r>
              <a:rPr lang="en-US" dirty="0" err="1" smtClean="0">
                <a:latin typeface="Arial Black" pitchFamily="34" charset="0"/>
              </a:rPr>
              <a:t>allyl</a:t>
            </a:r>
            <a:r>
              <a:rPr lang="en-US" dirty="0" smtClean="0">
                <a:latin typeface="Arial Black" pitchFamily="34" charset="0"/>
              </a:rPr>
              <a:t> methyl sulfide(AMS). </a:t>
            </a:r>
          </a:p>
          <a:p>
            <a:r>
              <a:rPr lang="en-US" dirty="0" smtClean="0">
                <a:latin typeface="Arial Black" pitchFamily="34" charset="0"/>
              </a:rPr>
              <a:t>AMS is a volatile liquid which is absorbed into the blood during the metabolism of garlic-derived sulfur compounds; from the blood it travels to the lungs and skin, where it is exuded through skin pores. Washing the skin with soap is only a partial and imperfect solution to the smell. </a:t>
            </a:r>
          </a:p>
          <a:p>
            <a:r>
              <a:rPr lang="en-US" dirty="0" smtClean="0">
                <a:latin typeface="Arial Black" pitchFamily="34" charset="0"/>
              </a:rPr>
              <a:t>Studies have shown sipping milk at the same time as consuming garlic can significantly neutralize bad </a:t>
            </a:r>
            <a:r>
              <a:rPr lang="en-US" dirty="0" err="1" smtClean="0">
                <a:latin typeface="Arial Black" pitchFamily="34" charset="0"/>
              </a:rPr>
              <a:t>breath.Mixing</a:t>
            </a:r>
            <a:r>
              <a:rPr lang="en-US" dirty="0" smtClean="0">
                <a:latin typeface="Arial Black" pitchFamily="34" charset="0"/>
              </a:rPr>
              <a:t> garlic with milk in the mouth before swallowing reduced the odor better than drinking milk </a:t>
            </a:r>
            <a:r>
              <a:rPr lang="en-US" dirty="0" err="1" smtClean="0">
                <a:latin typeface="Arial Black" pitchFamily="34" charset="0"/>
              </a:rPr>
              <a:t>afterward.Plain</a:t>
            </a:r>
            <a:r>
              <a:rPr lang="en-US" dirty="0" smtClean="0">
                <a:latin typeface="Arial Black" pitchFamily="34" charset="0"/>
              </a:rPr>
              <a:t> water, mushrooms and basil may also reduce the odor; the mix of fat and water found in milk, however, was the most effective.</a:t>
            </a:r>
          </a:p>
          <a:p>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533400"/>
          </a:xfrm>
        </p:spPr>
        <p:txBody>
          <a:bodyPr>
            <a:normAutofit fontScale="90000"/>
          </a:bodyPr>
          <a:lstStyle/>
          <a:p>
            <a:r>
              <a:rPr lang="en-US" b="1" dirty="0" smtClean="0"/>
              <a:t/>
            </a:r>
            <a:br>
              <a:rPr lang="en-US" b="1" dirty="0" smtClean="0"/>
            </a:br>
            <a:r>
              <a:rPr lang="en-US" b="1" dirty="0" smtClean="0"/>
              <a:t>Spiritual and religious uses</a:t>
            </a:r>
            <a:endParaRPr lang="en-US" dirty="0"/>
          </a:p>
        </p:txBody>
      </p:sp>
      <p:sp>
        <p:nvSpPr>
          <p:cNvPr id="3" name="Content Placeholder 2"/>
          <p:cNvSpPr>
            <a:spLocks noGrp="1"/>
          </p:cNvSpPr>
          <p:nvPr>
            <p:ph sz="quarter" idx="1"/>
          </p:nvPr>
        </p:nvSpPr>
        <p:spPr>
          <a:xfrm>
            <a:off x="457200" y="1066800"/>
            <a:ext cx="8686800" cy="5562600"/>
          </a:xfrm>
        </p:spPr>
        <p:txBody>
          <a:bodyPr>
            <a:normAutofit/>
          </a:bodyPr>
          <a:lstStyle/>
          <a:p>
            <a:r>
              <a:rPr lang="en-US" dirty="0" smtClean="0">
                <a:latin typeface="Arial Black" pitchFamily="34" charset="0"/>
              </a:rPr>
              <a:t>In myths, garlic has been regarded as a force for both good and evil. </a:t>
            </a:r>
          </a:p>
          <a:p>
            <a:r>
              <a:rPr lang="en-US" dirty="0" smtClean="0">
                <a:latin typeface="Arial Black" pitchFamily="34" charset="0"/>
              </a:rPr>
              <a:t>In Europe, many cultures have used garlic for protection or white magic.</a:t>
            </a:r>
          </a:p>
          <a:p>
            <a:r>
              <a:rPr lang="en-US" dirty="0" smtClean="0">
                <a:latin typeface="Arial Black" pitchFamily="34" charset="0"/>
              </a:rPr>
              <a:t> Central European folk beliefs considered garlic a powerful ward against demons, werewolves, and vampires. To ward off vampires, garlic could be worn, hung in windows, or rubbed on chimneys and keyholes.</a:t>
            </a:r>
          </a:p>
          <a:p>
            <a:r>
              <a:rPr lang="en-US" dirty="0" smtClean="0">
                <a:latin typeface="Arial Black" pitchFamily="34" charset="0"/>
              </a:rPr>
              <a:t>In both Hinduism and Jainism, garlic is thought to stimulate and warm the body and to increase one's desires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93</TotalTime>
  <Words>438</Words>
  <Application>Microsoft Office PowerPoint</Application>
  <PresentationFormat>On-screen Show (4:3)</PresentationFormat>
  <Paragraphs>132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ALLIUM SATIVA</vt:lpstr>
      <vt:lpstr>DESCRIPTION</vt:lpstr>
      <vt:lpstr>Origin and major types</vt:lpstr>
      <vt:lpstr>Historical use</vt:lpstr>
      <vt:lpstr>Slide 5</vt:lpstr>
      <vt:lpstr>                                RESEARCH</vt:lpstr>
      <vt:lpstr>CANCER</vt:lpstr>
      <vt:lpstr>Adverse effects and toxicology</vt:lpstr>
      <vt:lpstr> Spiritual and religious uses</vt:lpstr>
      <vt:lpstr>MIND</vt:lpstr>
      <vt:lpstr>HEAD</vt:lpstr>
      <vt:lpstr>EYES </vt:lpstr>
      <vt:lpstr> EARS</vt:lpstr>
      <vt:lpstr>NOSE </vt:lpstr>
      <vt:lpstr>TONGUE</vt:lpstr>
      <vt:lpstr>STOMACH </vt:lpstr>
      <vt:lpstr>ABDOMEN </vt:lpstr>
      <vt:lpstr>STOOLS AND RECTUM </vt:lpstr>
      <vt:lpstr>URINARY ORGANS</vt:lpstr>
      <vt:lpstr>FEMALE SEXUAL ORGANS </vt:lpstr>
      <vt:lpstr>RESPIRATORY SYSTEM</vt:lpstr>
      <vt:lpstr>Slide 22</vt:lpstr>
      <vt:lpstr>EXTREMITY</vt:lpstr>
      <vt:lpstr>Slide 24</vt:lpstr>
      <vt:lpstr>FEVER</vt:lpstr>
      <vt:lpstr>SKIN</vt:lpstr>
      <vt:lpstr>RELATIONS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ALLIUM SATIVA</dc:title>
  <dc:creator>speed computers</dc:creator>
  <cp:lastModifiedBy>New</cp:lastModifiedBy>
  <cp:revision>14</cp:revision>
  <dcterms:created xsi:type="dcterms:W3CDTF">2006-08-16T00:00:00Z</dcterms:created>
  <dcterms:modified xsi:type="dcterms:W3CDTF">2019-08-15T08:10:41Z</dcterms:modified>
</cp:coreProperties>
</file>